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99" r:id="rId5"/>
    <p:sldId id="259" r:id="rId6"/>
    <p:sldId id="260" r:id="rId7"/>
    <p:sldId id="302" r:id="rId8"/>
    <p:sldId id="303" r:id="rId9"/>
    <p:sldId id="264" r:id="rId10"/>
    <p:sldId id="265" r:id="rId11"/>
    <p:sldId id="304" r:id="rId12"/>
    <p:sldId id="271" r:id="rId13"/>
    <p:sldId id="319" r:id="rId14"/>
    <p:sldId id="320" r:id="rId15"/>
    <p:sldId id="328" r:id="rId16"/>
    <p:sldId id="318" r:id="rId17"/>
    <p:sldId id="307" r:id="rId18"/>
    <p:sldId id="314" r:id="rId19"/>
    <p:sldId id="315" r:id="rId20"/>
    <p:sldId id="316" r:id="rId21"/>
    <p:sldId id="308" r:id="rId22"/>
    <p:sldId id="309" r:id="rId23"/>
    <p:sldId id="326" r:id="rId24"/>
    <p:sldId id="323" r:id="rId25"/>
    <p:sldId id="322" r:id="rId26"/>
    <p:sldId id="333" r:id="rId27"/>
    <p:sldId id="332" r:id="rId28"/>
    <p:sldId id="338" r:id="rId29"/>
    <p:sldId id="340" r:id="rId30"/>
    <p:sldId id="331" r:id="rId31"/>
    <p:sldId id="336" r:id="rId32"/>
    <p:sldId id="334" r:id="rId33"/>
    <p:sldId id="298" r:id="rId34"/>
    <p:sldId id="335" r:id="rId35"/>
    <p:sldId id="280" r:id="rId36"/>
    <p:sldId id="290" r:id="rId37"/>
    <p:sldId id="288" r:id="rId38"/>
    <p:sldId id="289" r:id="rId39"/>
    <p:sldId id="330" r:id="rId40"/>
    <p:sldId id="296" r:id="rId41"/>
    <p:sldId id="26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5" autoAdjust="0"/>
    <p:restoredTop sz="89817" autoAdjust="0"/>
  </p:normalViewPr>
  <p:slideViewPr>
    <p:cSldViewPr>
      <p:cViewPr>
        <p:scale>
          <a:sx n="60" d="100"/>
          <a:sy n="60" d="100"/>
        </p:scale>
        <p:origin x="-1206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9A066-35AC-4879-9E01-F83F9E2A4AF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E0E0C0-9CE0-43CC-8D69-186934EA093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u="sng" dirty="0" smtClean="0">
              <a:solidFill>
                <a:schemeClr val="tx1"/>
              </a:solidFill>
            </a:rPr>
            <a:t>Социально – коммуникативное развитие:</a:t>
          </a:r>
          <a:r>
            <a:rPr lang="ru-RU" sz="1600" dirty="0" smtClean="0">
              <a:solidFill>
                <a:schemeClr val="tx1"/>
              </a:solidFill>
            </a:rPr>
            <a:t> Праздник ко Дню Победы, сюжетные игры.</a:t>
          </a:r>
          <a:endParaRPr lang="ru-RU" sz="1600" dirty="0">
            <a:solidFill>
              <a:schemeClr val="tx1"/>
            </a:solidFill>
          </a:endParaRPr>
        </a:p>
      </dgm:t>
    </dgm:pt>
    <dgm:pt modelId="{E8C8F945-C3B9-4F91-8468-F52390DD037E}" type="parTrans" cxnId="{560EB0C0-4A09-4F75-8CE9-4DB1F6A4411B}">
      <dgm:prSet/>
      <dgm:spPr/>
      <dgm:t>
        <a:bodyPr/>
        <a:lstStyle/>
        <a:p>
          <a:endParaRPr lang="ru-RU"/>
        </a:p>
      </dgm:t>
    </dgm:pt>
    <dgm:pt modelId="{227F9552-6A9C-47B5-8B1F-0775A61E26C1}" type="sibTrans" cxnId="{560EB0C0-4A09-4F75-8CE9-4DB1F6A4411B}">
      <dgm:prSet/>
      <dgm:spPr/>
      <dgm:t>
        <a:bodyPr/>
        <a:lstStyle/>
        <a:p>
          <a:endParaRPr lang="ru-RU"/>
        </a:p>
      </dgm:t>
    </dgm:pt>
    <dgm:pt modelId="{3D68EE49-43B2-4E6C-B630-EEA35BF8056A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u="sng" dirty="0" smtClean="0">
              <a:solidFill>
                <a:schemeClr val="tx1"/>
              </a:solidFill>
            </a:rPr>
            <a:t>Художественно – эстетическое развитие:</a:t>
          </a:r>
          <a:r>
            <a:rPr lang="ru-RU" sz="1600" dirty="0" smtClean="0">
              <a:solidFill>
                <a:schemeClr val="tx1"/>
              </a:solidFill>
            </a:rPr>
            <a:t> лепка, рисование по теме проекта, разучивание песен</a:t>
          </a:r>
          <a:r>
            <a:rPr lang="ru-RU" sz="1400" dirty="0" smtClean="0">
              <a:solidFill>
                <a:schemeClr val="tx1"/>
              </a:solidFill>
            </a:rPr>
            <a:t>.</a:t>
          </a:r>
          <a:endParaRPr lang="ru-RU" sz="1400" dirty="0">
            <a:solidFill>
              <a:schemeClr val="tx1"/>
            </a:solidFill>
          </a:endParaRPr>
        </a:p>
      </dgm:t>
    </dgm:pt>
    <dgm:pt modelId="{62C7CE6F-F86F-4485-86DC-2E7056A67D56}" type="parTrans" cxnId="{C6DFB7CC-7DFD-4645-8E50-A0FB26744538}">
      <dgm:prSet/>
      <dgm:spPr/>
      <dgm:t>
        <a:bodyPr/>
        <a:lstStyle/>
        <a:p>
          <a:endParaRPr lang="ru-RU"/>
        </a:p>
      </dgm:t>
    </dgm:pt>
    <dgm:pt modelId="{FA2A963C-A11B-40B5-BBD4-0F3D20ADD303}" type="sibTrans" cxnId="{C6DFB7CC-7DFD-4645-8E50-A0FB26744538}">
      <dgm:prSet/>
      <dgm:spPr/>
      <dgm:t>
        <a:bodyPr/>
        <a:lstStyle/>
        <a:p>
          <a:endParaRPr lang="ru-RU"/>
        </a:p>
      </dgm:t>
    </dgm:pt>
    <dgm:pt modelId="{4AA8795E-FBA1-4BE4-A19F-6C949830C1EB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u="sng" dirty="0" smtClean="0">
              <a:solidFill>
                <a:schemeClr val="tx1"/>
              </a:solidFill>
            </a:rPr>
            <a:t>Речевое развитие:</a:t>
          </a:r>
          <a:r>
            <a:rPr lang="ru-RU" sz="1600" dirty="0" smtClean="0">
              <a:solidFill>
                <a:schemeClr val="tx1"/>
              </a:solidFill>
            </a:rPr>
            <a:t> чтение рассказов и разучивание стихов</a:t>
          </a:r>
          <a:r>
            <a:rPr lang="ru-RU" sz="1800" dirty="0" smtClean="0">
              <a:solidFill>
                <a:schemeClr val="tx1"/>
              </a:solidFill>
            </a:rPr>
            <a:t>.</a:t>
          </a:r>
          <a:endParaRPr lang="ru-RU" sz="1800" dirty="0">
            <a:solidFill>
              <a:schemeClr val="tx1"/>
            </a:solidFill>
          </a:endParaRPr>
        </a:p>
      </dgm:t>
    </dgm:pt>
    <dgm:pt modelId="{42ADE84D-0A43-4EEC-8A8D-551472A80F31}" type="parTrans" cxnId="{63B2ED47-F7CA-42B4-A253-4B837A5EBB70}">
      <dgm:prSet/>
      <dgm:spPr/>
      <dgm:t>
        <a:bodyPr/>
        <a:lstStyle/>
        <a:p>
          <a:endParaRPr lang="ru-RU"/>
        </a:p>
      </dgm:t>
    </dgm:pt>
    <dgm:pt modelId="{46A1F7CF-D1B1-4545-ABE6-4B2B8D6329C1}" type="sibTrans" cxnId="{63B2ED47-F7CA-42B4-A253-4B837A5EBB70}">
      <dgm:prSet/>
      <dgm:spPr/>
      <dgm:t>
        <a:bodyPr/>
        <a:lstStyle/>
        <a:p>
          <a:endParaRPr lang="ru-RU"/>
        </a:p>
      </dgm:t>
    </dgm:pt>
    <dgm:pt modelId="{DDC5085F-8236-422D-83AA-07F57F1C8E35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u="sng" dirty="0" smtClean="0">
              <a:solidFill>
                <a:schemeClr val="tx1"/>
              </a:solidFill>
            </a:rPr>
            <a:t>Физическое развитие:</a:t>
          </a:r>
          <a:r>
            <a:rPr lang="ru-RU" dirty="0" smtClean="0">
              <a:solidFill>
                <a:schemeClr val="tx1"/>
              </a:solidFill>
            </a:rPr>
            <a:t> подвижные игры, игры – соревнования.</a:t>
          </a:r>
          <a:endParaRPr lang="ru-RU" dirty="0">
            <a:solidFill>
              <a:schemeClr val="tx1"/>
            </a:solidFill>
          </a:endParaRPr>
        </a:p>
      </dgm:t>
    </dgm:pt>
    <dgm:pt modelId="{83C4DD4D-8898-4568-B3E8-3BD2AA8B62CE}" type="parTrans" cxnId="{302AC990-2302-4C17-8D19-5EA05E8D5224}">
      <dgm:prSet/>
      <dgm:spPr/>
      <dgm:t>
        <a:bodyPr/>
        <a:lstStyle/>
        <a:p>
          <a:endParaRPr lang="ru-RU"/>
        </a:p>
      </dgm:t>
    </dgm:pt>
    <dgm:pt modelId="{99C4C171-C110-4FF6-ADBB-9E4D6F7B09E4}" type="sibTrans" cxnId="{302AC990-2302-4C17-8D19-5EA05E8D5224}">
      <dgm:prSet/>
      <dgm:spPr/>
      <dgm:t>
        <a:bodyPr/>
        <a:lstStyle/>
        <a:p>
          <a:endParaRPr lang="ru-RU"/>
        </a:p>
      </dgm:t>
    </dgm:pt>
    <dgm:pt modelId="{186C2301-EE4D-4947-A481-C7DF79A8232A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u="sng" dirty="0" smtClean="0">
              <a:solidFill>
                <a:schemeClr val="tx1"/>
              </a:solidFill>
            </a:rPr>
            <a:t>Познавательное развитие:</a:t>
          </a:r>
          <a:r>
            <a:rPr lang="ru-RU" sz="1600" dirty="0" smtClean="0">
              <a:solidFill>
                <a:schemeClr val="tx1"/>
              </a:solidFill>
            </a:rPr>
            <a:t> занятие по ознакомлению детей о том, как животные помогали фронту во время войны.</a:t>
          </a:r>
          <a:endParaRPr lang="ru-RU" sz="1600" dirty="0">
            <a:solidFill>
              <a:schemeClr val="tx1"/>
            </a:solidFill>
          </a:endParaRPr>
        </a:p>
      </dgm:t>
    </dgm:pt>
    <dgm:pt modelId="{C4867E73-FAC7-4CCE-A3E4-1F9E6E2D592E}" type="parTrans" cxnId="{3BE16807-1FCF-4B0D-B34E-76D3AF3D0659}">
      <dgm:prSet/>
      <dgm:spPr/>
      <dgm:t>
        <a:bodyPr/>
        <a:lstStyle/>
        <a:p>
          <a:endParaRPr lang="ru-RU"/>
        </a:p>
      </dgm:t>
    </dgm:pt>
    <dgm:pt modelId="{8D4423F5-9E69-4994-9A4E-9D5A95126446}" type="sibTrans" cxnId="{3BE16807-1FCF-4B0D-B34E-76D3AF3D0659}">
      <dgm:prSet/>
      <dgm:spPr/>
      <dgm:t>
        <a:bodyPr/>
        <a:lstStyle/>
        <a:p>
          <a:endParaRPr lang="ru-RU"/>
        </a:p>
      </dgm:t>
    </dgm:pt>
    <dgm:pt modelId="{164F6018-DCA7-4C7B-91BD-088B981CF0C5}" type="pres">
      <dgm:prSet presAssocID="{0879A066-35AC-4879-9E01-F83F9E2A4A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17DA9C-5206-47C6-AEB1-4673FB4CC490}" type="pres">
      <dgm:prSet presAssocID="{EAE0E0C0-9CE0-43CC-8D69-186934EA0939}" presName="node" presStyleLbl="node1" presStyleIdx="0" presStyleCnt="5" custScaleX="160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E7E06-AAE8-42DE-B6FA-7957A7CD824E}" type="pres">
      <dgm:prSet presAssocID="{EAE0E0C0-9CE0-43CC-8D69-186934EA0939}" presName="spNode" presStyleCnt="0"/>
      <dgm:spPr/>
    </dgm:pt>
    <dgm:pt modelId="{D8E91AF0-0EA5-4CA8-ADD2-D24BA21C5440}" type="pres">
      <dgm:prSet presAssocID="{227F9552-6A9C-47B5-8B1F-0775A61E26C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B180A31-6EFB-4765-A0BD-AA6F86A26944}" type="pres">
      <dgm:prSet presAssocID="{3D68EE49-43B2-4E6C-B630-EEA35BF8056A}" presName="node" presStyleLbl="node1" presStyleIdx="1" presStyleCnt="5" custScaleX="167412" custScaleY="12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6AC50-BB1F-4A86-B901-E82326D83DB2}" type="pres">
      <dgm:prSet presAssocID="{3D68EE49-43B2-4E6C-B630-EEA35BF8056A}" presName="spNode" presStyleCnt="0"/>
      <dgm:spPr/>
    </dgm:pt>
    <dgm:pt modelId="{2EDB039C-33DB-4FBD-80D8-0510CE5FFD18}" type="pres">
      <dgm:prSet presAssocID="{FA2A963C-A11B-40B5-BBD4-0F3D20ADD303}" presName="sibTrans" presStyleLbl="sibTrans1D1" presStyleIdx="1" presStyleCnt="5"/>
      <dgm:spPr/>
      <dgm:t>
        <a:bodyPr/>
        <a:lstStyle/>
        <a:p>
          <a:endParaRPr lang="ru-RU"/>
        </a:p>
      </dgm:t>
    </dgm:pt>
    <dgm:pt modelId="{E45737EA-3D88-406B-BC97-366D41BEC092}" type="pres">
      <dgm:prSet presAssocID="{4AA8795E-FBA1-4BE4-A19F-6C949830C1EB}" presName="node" presStyleLbl="node1" presStyleIdx="2" presStyleCnt="5" custScaleX="130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00C19-5F63-4797-BCD1-C963B2A71CDC}" type="pres">
      <dgm:prSet presAssocID="{4AA8795E-FBA1-4BE4-A19F-6C949830C1EB}" presName="spNode" presStyleCnt="0"/>
      <dgm:spPr/>
    </dgm:pt>
    <dgm:pt modelId="{60E2344D-F698-4DB4-B793-BD1543F3CD78}" type="pres">
      <dgm:prSet presAssocID="{46A1F7CF-D1B1-4545-ABE6-4B2B8D6329C1}" presName="sibTrans" presStyleLbl="sibTrans1D1" presStyleIdx="2" presStyleCnt="5"/>
      <dgm:spPr/>
      <dgm:t>
        <a:bodyPr/>
        <a:lstStyle/>
        <a:p>
          <a:endParaRPr lang="ru-RU"/>
        </a:p>
      </dgm:t>
    </dgm:pt>
    <dgm:pt modelId="{451A001A-EC37-44FC-B4B2-8AEF5A47A074}" type="pres">
      <dgm:prSet presAssocID="{DDC5085F-8236-422D-83AA-07F57F1C8E35}" presName="node" presStyleLbl="node1" presStyleIdx="3" presStyleCnt="5" custScaleX="141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6EAC0-5C86-4E62-A96A-8965509585EA}" type="pres">
      <dgm:prSet presAssocID="{DDC5085F-8236-422D-83AA-07F57F1C8E35}" presName="spNode" presStyleCnt="0"/>
      <dgm:spPr/>
    </dgm:pt>
    <dgm:pt modelId="{3E9C5DF6-6260-45AA-B445-6FCA45AE2987}" type="pres">
      <dgm:prSet presAssocID="{99C4C171-C110-4FF6-ADBB-9E4D6F7B09E4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F9707B6-63D7-467F-B24C-0C9494E581D2}" type="pres">
      <dgm:prSet presAssocID="{186C2301-EE4D-4947-A481-C7DF79A8232A}" presName="node" presStyleLbl="node1" presStyleIdx="4" presStyleCnt="5" custScaleX="168829" custScaleY="123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51C0D-12D8-4792-AD14-EEBF2B9904AD}" type="pres">
      <dgm:prSet presAssocID="{186C2301-EE4D-4947-A481-C7DF79A8232A}" presName="spNode" presStyleCnt="0"/>
      <dgm:spPr/>
    </dgm:pt>
    <dgm:pt modelId="{E1ABBA8F-DFA4-42E3-813E-0C8F7F17B2F0}" type="pres">
      <dgm:prSet presAssocID="{8D4423F5-9E69-4994-9A4E-9D5A95126446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6DFB7CC-7DFD-4645-8E50-A0FB26744538}" srcId="{0879A066-35AC-4879-9E01-F83F9E2A4AFE}" destId="{3D68EE49-43B2-4E6C-B630-EEA35BF8056A}" srcOrd="1" destOrd="0" parTransId="{62C7CE6F-F86F-4485-86DC-2E7056A67D56}" sibTransId="{FA2A963C-A11B-40B5-BBD4-0F3D20ADD303}"/>
    <dgm:cxn modelId="{E662C657-28D2-4E8B-934D-E191BE707B21}" type="presOf" srcId="{EAE0E0C0-9CE0-43CC-8D69-186934EA0939}" destId="{E217DA9C-5206-47C6-AEB1-4673FB4CC490}" srcOrd="0" destOrd="0" presId="urn:microsoft.com/office/officeart/2005/8/layout/cycle6"/>
    <dgm:cxn modelId="{3E0F7477-29C5-4993-BC3F-369DD5989DBC}" type="presOf" srcId="{186C2301-EE4D-4947-A481-C7DF79A8232A}" destId="{DF9707B6-63D7-467F-B24C-0C9494E581D2}" srcOrd="0" destOrd="0" presId="urn:microsoft.com/office/officeart/2005/8/layout/cycle6"/>
    <dgm:cxn modelId="{3BE16807-1FCF-4B0D-B34E-76D3AF3D0659}" srcId="{0879A066-35AC-4879-9E01-F83F9E2A4AFE}" destId="{186C2301-EE4D-4947-A481-C7DF79A8232A}" srcOrd="4" destOrd="0" parTransId="{C4867E73-FAC7-4CCE-A3E4-1F9E6E2D592E}" sibTransId="{8D4423F5-9E69-4994-9A4E-9D5A95126446}"/>
    <dgm:cxn modelId="{62FF236B-C309-44F2-9293-805C12075C36}" type="presOf" srcId="{DDC5085F-8236-422D-83AA-07F57F1C8E35}" destId="{451A001A-EC37-44FC-B4B2-8AEF5A47A074}" srcOrd="0" destOrd="0" presId="urn:microsoft.com/office/officeart/2005/8/layout/cycle6"/>
    <dgm:cxn modelId="{7EB361C8-F24E-45BB-B9B8-C1B5EBB5AEC9}" type="presOf" srcId="{0879A066-35AC-4879-9E01-F83F9E2A4AFE}" destId="{164F6018-DCA7-4C7B-91BD-088B981CF0C5}" srcOrd="0" destOrd="0" presId="urn:microsoft.com/office/officeart/2005/8/layout/cycle6"/>
    <dgm:cxn modelId="{B66108C6-7388-4FC4-A3C3-031454F8570C}" type="presOf" srcId="{4AA8795E-FBA1-4BE4-A19F-6C949830C1EB}" destId="{E45737EA-3D88-406B-BC97-366D41BEC092}" srcOrd="0" destOrd="0" presId="urn:microsoft.com/office/officeart/2005/8/layout/cycle6"/>
    <dgm:cxn modelId="{81C21998-2B22-46DF-ADAC-4513EC19EC28}" type="presOf" srcId="{3D68EE49-43B2-4E6C-B630-EEA35BF8056A}" destId="{EB180A31-6EFB-4765-A0BD-AA6F86A26944}" srcOrd="0" destOrd="0" presId="urn:microsoft.com/office/officeart/2005/8/layout/cycle6"/>
    <dgm:cxn modelId="{A40187E2-CC51-47F7-9427-D4C4D1EB0E51}" type="presOf" srcId="{99C4C171-C110-4FF6-ADBB-9E4D6F7B09E4}" destId="{3E9C5DF6-6260-45AA-B445-6FCA45AE2987}" srcOrd="0" destOrd="0" presId="urn:microsoft.com/office/officeart/2005/8/layout/cycle6"/>
    <dgm:cxn modelId="{560EB0C0-4A09-4F75-8CE9-4DB1F6A4411B}" srcId="{0879A066-35AC-4879-9E01-F83F9E2A4AFE}" destId="{EAE0E0C0-9CE0-43CC-8D69-186934EA0939}" srcOrd="0" destOrd="0" parTransId="{E8C8F945-C3B9-4F91-8468-F52390DD037E}" sibTransId="{227F9552-6A9C-47B5-8B1F-0775A61E26C1}"/>
    <dgm:cxn modelId="{84EF7468-A809-43CF-9C74-DBB2E956F649}" type="presOf" srcId="{227F9552-6A9C-47B5-8B1F-0775A61E26C1}" destId="{D8E91AF0-0EA5-4CA8-ADD2-D24BA21C5440}" srcOrd="0" destOrd="0" presId="urn:microsoft.com/office/officeart/2005/8/layout/cycle6"/>
    <dgm:cxn modelId="{4DE2F7EE-D48F-4872-AA51-E7DEC350D100}" type="presOf" srcId="{FA2A963C-A11B-40B5-BBD4-0F3D20ADD303}" destId="{2EDB039C-33DB-4FBD-80D8-0510CE5FFD18}" srcOrd="0" destOrd="0" presId="urn:microsoft.com/office/officeart/2005/8/layout/cycle6"/>
    <dgm:cxn modelId="{63B2ED47-F7CA-42B4-A253-4B837A5EBB70}" srcId="{0879A066-35AC-4879-9E01-F83F9E2A4AFE}" destId="{4AA8795E-FBA1-4BE4-A19F-6C949830C1EB}" srcOrd="2" destOrd="0" parTransId="{42ADE84D-0A43-4EEC-8A8D-551472A80F31}" sibTransId="{46A1F7CF-D1B1-4545-ABE6-4B2B8D6329C1}"/>
    <dgm:cxn modelId="{4BCEE58A-9025-4C3A-A5EA-F763AD228480}" type="presOf" srcId="{8D4423F5-9E69-4994-9A4E-9D5A95126446}" destId="{E1ABBA8F-DFA4-42E3-813E-0C8F7F17B2F0}" srcOrd="0" destOrd="0" presId="urn:microsoft.com/office/officeart/2005/8/layout/cycle6"/>
    <dgm:cxn modelId="{00DA821B-20CF-4538-B2B7-4C40026D4CB4}" type="presOf" srcId="{46A1F7CF-D1B1-4545-ABE6-4B2B8D6329C1}" destId="{60E2344D-F698-4DB4-B793-BD1543F3CD78}" srcOrd="0" destOrd="0" presId="urn:microsoft.com/office/officeart/2005/8/layout/cycle6"/>
    <dgm:cxn modelId="{302AC990-2302-4C17-8D19-5EA05E8D5224}" srcId="{0879A066-35AC-4879-9E01-F83F9E2A4AFE}" destId="{DDC5085F-8236-422D-83AA-07F57F1C8E35}" srcOrd="3" destOrd="0" parTransId="{83C4DD4D-8898-4568-B3E8-3BD2AA8B62CE}" sibTransId="{99C4C171-C110-4FF6-ADBB-9E4D6F7B09E4}"/>
    <dgm:cxn modelId="{D2B35BDE-6A12-4E70-AB17-3423E21B4E80}" type="presParOf" srcId="{164F6018-DCA7-4C7B-91BD-088B981CF0C5}" destId="{E217DA9C-5206-47C6-AEB1-4673FB4CC490}" srcOrd="0" destOrd="0" presId="urn:microsoft.com/office/officeart/2005/8/layout/cycle6"/>
    <dgm:cxn modelId="{E7F5214C-C567-40B7-BC3A-53B92B563065}" type="presParOf" srcId="{164F6018-DCA7-4C7B-91BD-088B981CF0C5}" destId="{0AEE7E06-AAE8-42DE-B6FA-7957A7CD824E}" srcOrd="1" destOrd="0" presId="urn:microsoft.com/office/officeart/2005/8/layout/cycle6"/>
    <dgm:cxn modelId="{EF292682-9C4F-44E1-A01D-1D2824B7E16C}" type="presParOf" srcId="{164F6018-DCA7-4C7B-91BD-088B981CF0C5}" destId="{D8E91AF0-0EA5-4CA8-ADD2-D24BA21C5440}" srcOrd="2" destOrd="0" presId="urn:microsoft.com/office/officeart/2005/8/layout/cycle6"/>
    <dgm:cxn modelId="{CA10CC72-4D52-45A9-BCFC-DE63466EA2B2}" type="presParOf" srcId="{164F6018-DCA7-4C7B-91BD-088B981CF0C5}" destId="{EB180A31-6EFB-4765-A0BD-AA6F86A26944}" srcOrd="3" destOrd="0" presId="urn:microsoft.com/office/officeart/2005/8/layout/cycle6"/>
    <dgm:cxn modelId="{B13C4F5B-53A3-4E63-AD40-363F17E05825}" type="presParOf" srcId="{164F6018-DCA7-4C7B-91BD-088B981CF0C5}" destId="{80A6AC50-BB1F-4A86-B901-E82326D83DB2}" srcOrd="4" destOrd="0" presId="urn:microsoft.com/office/officeart/2005/8/layout/cycle6"/>
    <dgm:cxn modelId="{894B1F36-8586-4EA7-9B28-1B53943B8784}" type="presParOf" srcId="{164F6018-DCA7-4C7B-91BD-088B981CF0C5}" destId="{2EDB039C-33DB-4FBD-80D8-0510CE5FFD18}" srcOrd="5" destOrd="0" presId="urn:microsoft.com/office/officeart/2005/8/layout/cycle6"/>
    <dgm:cxn modelId="{3A981960-6908-452B-8A5E-0437196573D7}" type="presParOf" srcId="{164F6018-DCA7-4C7B-91BD-088B981CF0C5}" destId="{E45737EA-3D88-406B-BC97-366D41BEC092}" srcOrd="6" destOrd="0" presId="urn:microsoft.com/office/officeart/2005/8/layout/cycle6"/>
    <dgm:cxn modelId="{C1CEC184-67F3-42B1-96D4-E5A5EC18C439}" type="presParOf" srcId="{164F6018-DCA7-4C7B-91BD-088B981CF0C5}" destId="{50300C19-5F63-4797-BCD1-C963B2A71CDC}" srcOrd="7" destOrd="0" presId="urn:microsoft.com/office/officeart/2005/8/layout/cycle6"/>
    <dgm:cxn modelId="{4A35D007-B18E-4B28-B8A1-53FBDA94D991}" type="presParOf" srcId="{164F6018-DCA7-4C7B-91BD-088B981CF0C5}" destId="{60E2344D-F698-4DB4-B793-BD1543F3CD78}" srcOrd="8" destOrd="0" presId="urn:microsoft.com/office/officeart/2005/8/layout/cycle6"/>
    <dgm:cxn modelId="{DE056E08-4C82-4C8E-85BC-40C91ED421C9}" type="presParOf" srcId="{164F6018-DCA7-4C7B-91BD-088B981CF0C5}" destId="{451A001A-EC37-44FC-B4B2-8AEF5A47A074}" srcOrd="9" destOrd="0" presId="urn:microsoft.com/office/officeart/2005/8/layout/cycle6"/>
    <dgm:cxn modelId="{33FC24CE-2743-438C-9087-3CFD169AC1F1}" type="presParOf" srcId="{164F6018-DCA7-4C7B-91BD-088B981CF0C5}" destId="{F836EAC0-5C86-4E62-A96A-8965509585EA}" srcOrd="10" destOrd="0" presId="urn:microsoft.com/office/officeart/2005/8/layout/cycle6"/>
    <dgm:cxn modelId="{4154C68E-C0F8-42D0-A16B-5F20CACB73CD}" type="presParOf" srcId="{164F6018-DCA7-4C7B-91BD-088B981CF0C5}" destId="{3E9C5DF6-6260-45AA-B445-6FCA45AE2987}" srcOrd="11" destOrd="0" presId="urn:microsoft.com/office/officeart/2005/8/layout/cycle6"/>
    <dgm:cxn modelId="{F2CA070A-13B4-4EEA-B184-62B0DF651DF0}" type="presParOf" srcId="{164F6018-DCA7-4C7B-91BD-088B981CF0C5}" destId="{DF9707B6-63D7-467F-B24C-0C9494E581D2}" srcOrd="12" destOrd="0" presId="urn:microsoft.com/office/officeart/2005/8/layout/cycle6"/>
    <dgm:cxn modelId="{4EEC6423-4332-4F36-8E01-FE9D0D08DE0B}" type="presParOf" srcId="{164F6018-DCA7-4C7B-91BD-088B981CF0C5}" destId="{B1051C0D-12D8-4792-AD14-EEBF2B9904AD}" srcOrd="13" destOrd="0" presId="urn:microsoft.com/office/officeart/2005/8/layout/cycle6"/>
    <dgm:cxn modelId="{086F4340-B4E2-40CF-AA55-A88433076B0B}" type="presParOf" srcId="{164F6018-DCA7-4C7B-91BD-088B981CF0C5}" destId="{E1ABBA8F-DFA4-42E3-813E-0C8F7F17B2F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7DA9C-5206-47C6-AEB1-4673FB4CC490}">
      <dsp:nvSpPr>
        <dsp:cNvPr id="0" name=""/>
        <dsp:cNvSpPr/>
      </dsp:nvSpPr>
      <dsp:spPr>
        <a:xfrm>
          <a:off x="2799554" y="2430"/>
          <a:ext cx="2642178" cy="1072198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tx1"/>
              </a:solidFill>
            </a:rPr>
            <a:t>Социально – коммуникативное развитие:</a:t>
          </a:r>
          <a:r>
            <a:rPr lang="ru-RU" sz="1600" kern="1200" dirty="0" smtClean="0">
              <a:solidFill>
                <a:schemeClr val="tx1"/>
              </a:solidFill>
            </a:rPr>
            <a:t> Праздник ко Дню Победы, сюжетные игры.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851894" y="54770"/>
        <a:ext cx="2537498" cy="967518"/>
      </dsp:txXfrm>
    </dsp:sp>
    <dsp:sp modelId="{D8E91AF0-0EA5-4CA8-ADD2-D24BA21C5440}">
      <dsp:nvSpPr>
        <dsp:cNvPr id="0" name=""/>
        <dsp:cNvSpPr/>
      </dsp:nvSpPr>
      <dsp:spPr>
        <a:xfrm>
          <a:off x="1978662" y="538529"/>
          <a:ext cx="4283961" cy="4283961"/>
        </a:xfrm>
        <a:custGeom>
          <a:avLst/>
          <a:gdLst/>
          <a:ahLst/>
          <a:cxnLst/>
          <a:rect l="0" t="0" r="0" b="0"/>
          <a:pathLst>
            <a:path>
              <a:moveTo>
                <a:pt x="3467107" y="459090"/>
              </a:moveTo>
              <a:arcTo wR="2141980" hR="2141980" stAng="18493039" swAng="80964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80A31-6EFB-4765-A0BD-AA6F86A26944}">
      <dsp:nvSpPr>
        <dsp:cNvPr id="0" name=""/>
        <dsp:cNvSpPr/>
      </dsp:nvSpPr>
      <dsp:spPr>
        <a:xfrm>
          <a:off x="4777026" y="1357323"/>
          <a:ext cx="2761522" cy="1322557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tx1"/>
              </a:solidFill>
            </a:rPr>
            <a:t>Художественно – эстетическое развитие:</a:t>
          </a:r>
          <a:r>
            <a:rPr lang="ru-RU" sz="1600" kern="1200" dirty="0" smtClean="0">
              <a:solidFill>
                <a:schemeClr val="tx1"/>
              </a:solidFill>
            </a:rPr>
            <a:t> лепка, рисование по теме проекта, разучивание песен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841588" y="1421885"/>
        <a:ext cx="2632398" cy="1193433"/>
      </dsp:txXfrm>
    </dsp:sp>
    <dsp:sp modelId="{2EDB039C-33DB-4FBD-80D8-0510CE5FFD18}">
      <dsp:nvSpPr>
        <dsp:cNvPr id="0" name=""/>
        <dsp:cNvSpPr/>
      </dsp:nvSpPr>
      <dsp:spPr>
        <a:xfrm>
          <a:off x="1978662" y="538529"/>
          <a:ext cx="4283961" cy="4283961"/>
        </a:xfrm>
        <a:custGeom>
          <a:avLst/>
          <a:gdLst/>
          <a:ahLst/>
          <a:cxnLst/>
          <a:rect l="0" t="0" r="0" b="0"/>
          <a:pathLst>
            <a:path>
              <a:moveTo>
                <a:pt x="4283928" y="2153870"/>
              </a:moveTo>
              <a:arcTo wR="2141980" hR="2141980" stAng="21619083" swAng="199892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737EA-3D88-406B-BC97-366D41BEC092}">
      <dsp:nvSpPr>
        <dsp:cNvPr id="0" name=""/>
        <dsp:cNvSpPr/>
      </dsp:nvSpPr>
      <dsp:spPr>
        <a:xfrm>
          <a:off x="4306900" y="3877309"/>
          <a:ext cx="2145535" cy="1072198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tx1"/>
              </a:solidFill>
            </a:rPr>
            <a:t>Речевое развитие:</a:t>
          </a:r>
          <a:r>
            <a:rPr lang="ru-RU" sz="1600" kern="1200" dirty="0" smtClean="0">
              <a:solidFill>
                <a:schemeClr val="tx1"/>
              </a:solidFill>
            </a:rPr>
            <a:t> чтение рассказов и разучивание стихов</a:t>
          </a:r>
          <a:r>
            <a:rPr lang="ru-RU" sz="1800" kern="1200" dirty="0" smtClean="0">
              <a:solidFill>
                <a:schemeClr val="tx1"/>
              </a:solidFill>
            </a:rPr>
            <a:t>.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59240" y="3929649"/>
        <a:ext cx="2040855" cy="967518"/>
      </dsp:txXfrm>
    </dsp:sp>
    <dsp:sp modelId="{60E2344D-F698-4DB4-B793-BD1543F3CD78}">
      <dsp:nvSpPr>
        <dsp:cNvPr id="0" name=""/>
        <dsp:cNvSpPr/>
      </dsp:nvSpPr>
      <dsp:spPr>
        <a:xfrm>
          <a:off x="1978662" y="538529"/>
          <a:ext cx="4283961" cy="4283961"/>
        </a:xfrm>
        <a:custGeom>
          <a:avLst/>
          <a:gdLst/>
          <a:ahLst/>
          <a:cxnLst/>
          <a:rect l="0" t="0" r="0" b="0"/>
          <a:pathLst>
            <a:path>
              <a:moveTo>
                <a:pt x="2325477" y="4276086"/>
              </a:moveTo>
              <a:arcTo wR="2141980" hR="2141980" stAng="5105137" swAng="435949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A001A-EC37-44FC-B4B2-8AEF5A47A074}">
      <dsp:nvSpPr>
        <dsp:cNvPr id="0" name=""/>
        <dsp:cNvSpPr/>
      </dsp:nvSpPr>
      <dsp:spPr>
        <a:xfrm>
          <a:off x="1693243" y="3877309"/>
          <a:ext cx="2336749" cy="1072198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tx1"/>
              </a:solidFill>
            </a:rPr>
            <a:t>Физическое развитие:</a:t>
          </a:r>
          <a:r>
            <a:rPr lang="ru-RU" sz="1600" kern="1200" dirty="0" smtClean="0">
              <a:solidFill>
                <a:schemeClr val="tx1"/>
              </a:solidFill>
            </a:rPr>
            <a:t> подвижные игры, игры – соревнования.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745583" y="3929649"/>
        <a:ext cx="2232069" cy="967518"/>
      </dsp:txXfrm>
    </dsp:sp>
    <dsp:sp modelId="{3E9C5DF6-6260-45AA-B445-6FCA45AE2987}">
      <dsp:nvSpPr>
        <dsp:cNvPr id="0" name=""/>
        <dsp:cNvSpPr/>
      </dsp:nvSpPr>
      <dsp:spPr>
        <a:xfrm>
          <a:off x="1978662" y="538529"/>
          <a:ext cx="4283961" cy="4283961"/>
        </a:xfrm>
        <a:custGeom>
          <a:avLst/>
          <a:gdLst/>
          <a:ahLst/>
          <a:cxnLst/>
          <a:rect l="0" t="0" r="0" b="0"/>
          <a:pathLst>
            <a:path>
              <a:moveTo>
                <a:pt x="358572" y="3328376"/>
              </a:moveTo>
              <a:arcTo wR="2141980" hR="2141980" stAng="8781992" swAng="199892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9707B6-63D7-467F-B24C-0C9494E581D2}">
      <dsp:nvSpPr>
        <dsp:cNvPr id="0" name=""/>
        <dsp:cNvSpPr/>
      </dsp:nvSpPr>
      <dsp:spPr>
        <a:xfrm>
          <a:off x="691050" y="1357323"/>
          <a:ext cx="2784896" cy="1322557"/>
        </a:xfrm>
        <a:prstGeom prst="roundRect">
          <a:avLst/>
        </a:prstGeom>
        <a:gradFill rotWithShape="1">
          <a:gsLst>
            <a:gs pos="0">
              <a:schemeClr val="accent1">
                <a:tint val="75000"/>
                <a:shade val="85000"/>
                <a:satMod val="230000"/>
              </a:schemeClr>
            </a:gs>
            <a:gs pos="25000">
              <a:schemeClr val="accent1">
                <a:tint val="90000"/>
                <a:shade val="70000"/>
                <a:satMod val="220000"/>
              </a:schemeClr>
            </a:gs>
            <a:gs pos="50000">
              <a:schemeClr val="accent1">
                <a:tint val="90000"/>
                <a:shade val="58000"/>
                <a:satMod val="225000"/>
              </a:schemeClr>
            </a:gs>
            <a:gs pos="65000">
              <a:schemeClr val="accent1">
                <a:tint val="90000"/>
                <a:shade val="58000"/>
                <a:satMod val="225000"/>
              </a:schemeClr>
            </a:gs>
            <a:gs pos="80000">
              <a:schemeClr val="accent1">
                <a:tint val="90000"/>
                <a:shade val="69000"/>
                <a:satMod val="220000"/>
              </a:schemeClr>
            </a:gs>
            <a:gs pos="100000">
              <a:schemeClr val="accent1">
                <a:tint val="77000"/>
                <a:shade val="80000"/>
                <a:satMod val="230000"/>
              </a:schemeClr>
            </a:gs>
          </a:gsLst>
          <a:lin ang="5400000" scaled="1"/>
        </a:gradFill>
        <a:ln w="10000" cap="flat" cmpd="sng" algn="ctr">
          <a:solidFill>
            <a:schemeClr val="accent1"/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tx1"/>
              </a:solidFill>
            </a:rPr>
            <a:t>Познавательное развитие:</a:t>
          </a:r>
          <a:r>
            <a:rPr lang="ru-RU" sz="1600" kern="1200" dirty="0" smtClean="0">
              <a:solidFill>
                <a:schemeClr val="tx1"/>
              </a:solidFill>
            </a:rPr>
            <a:t> занятие по ознакомлению детей о том, как животные помогали фронту во время войны.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755612" y="1421885"/>
        <a:ext cx="2655772" cy="1193433"/>
      </dsp:txXfrm>
    </dsp:sp>
    <dsp:sp modelId="{E1ABBA8F-DFA4-42E3-813E-0C8F7F17B2F0}">
      <dsp:nvSpPr>
        <dsp:cNvPr id="0" name=""/>
        <dsp:cNvSpPr/>
      </dsp:nvSpPr>
      <dsp:spPr>
        <a:xfrm>
          <a:off x="1978662" y="538529"/>
          <a:ext cx="4283961" cy="4283961"/>
        </a:xfrm>
        <a:custGeom>
          <a:avLst/>
          <a:gdLst/>
          <a:ahLst/>
          <a:cxnLst/>
          <a:rect l="0" t="0" r="0" b="0"/>
          <a:pathLst>
            <a:path>
              <a:moveTo>
                <a:pt x="460741" y="814759"/>
              </a:moveTo>
              <a:arcTo wR="2141980" hR="2141980" stAng="13097318" swAng="80964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22.05.2021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75351" cy="1440160"/>
          </a:xfrm>
        </p:spPr>
        <p:txBody>
          <a:bodyPr/>
          <a:lstStyle/>
          <a:p>
            <a:pPr algn="ctr"/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образовательное 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учреждение</a:t>
            </a:r>
            <a:b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       Детский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сад №  3 «Ласточка»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580112" y="3789040"/>
            <a:ext cx="5637010" cy="272168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Авторы проекта:</a:t>
            </a:r>
          </a:p>
          <a:p>
            <a:pPr algn="just">
              <a:spcBef>
                <a:spcPts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Нечаева О.А.</a:t>
            </a:r>
          </a:p>
          <a:p>
            <a:pPr algn="just">
              <a:spcBef>
                <a:spcPts val="0"/>
              </a:spcBef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Солобуева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М.И.</a:t>
            </a:r>
          </a:p>
          <a:p>
            <a:pPr algn="just">
              <a:spcBef>
                <a:spcPts val="0"/>
              </a:spcBef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Канина С.А.</a:t>
            </a:r>
          </a:p>
          <a:p>
            <a:pPr algn="just">
              <a:spcBef>
                <a:spcPts val="0"/>
              </a:spcBef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Мыски, 2021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272808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60648"/>
            <a:ext cx="813690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СИСТЕМНАЯ ПАУТИНКА ПРОЕКТА</a:t>
            </a:r>
            <a:br>
              <a:rPr lang="ru-RU" sz="24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«ЖИВОТНЫЕ ВО ВРЕМЯ ВОЙНЫ»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</p:nvPr>
        </p:nvGraphicFramePr>
        <p:xfrm>
          <a:off x="323528" y="1268760"/>
          <a:ext cx="8229600" cy="502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0"/>
            <a:ext cx="8686800" cy="452596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</a:p>
          <a:p>
            <a:pPr algn="ctr">
              <a:buNone/>
            </a:pPr>
            <a:r>
              <a:rPr lang="en-US" sz="1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-Определение уровня знаний воспитанников о зимующих птицах.</a:t>
            </a:r>
          </a:p>
          <a:p>
            <a:pPr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-Совместное определение цели, задач и методических приемов проекта.</a:t>
            </a:r>
          </a:p>
          <a:p>
            <a:pPr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-Создание необходимых условий для реализации проекта.</a:t>
            </a:r>
          </a:p>
          <a:p>
            <a:pPr marL="268288" indent="-268288"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-Перспективное планирование, разработка и накопление методических материалов по проблеме.</a:t>
            </a:r>
          </a:p>
          <a:p>
            <a:pPr marL="268288" indent="-268288">
              <a:lnSpc>
                <a:spcPct val="120000"/>
              </a:lnSpc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-Постановка проблемы детям, поиск информации  для изучения материала совместно с детьми и  родителями.</a:t>
            </a:r>
            <a:endParaRPr lang="ru-RU" sz="11200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  <a:buNone/>
            </a:pPr>
            <a:endParaRPr lang="ru-RU" sz="112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686800" cy="4525963"/>
          </a:xfrm>
        </p:spPr>
        <p:txBody>
          <a:bodyPr>
            <a:normAutofit fontScale="25000" lnSpcReduction="20000"/>
          </a:bodyPr>
          <a:lstStyle/>
          <a:p>
            <a:pPr marL="0" lvl="0" indent="227013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Домашние задание родителям:</a:t>
            </a:r>
          </a:p>
          <a:p>
            <a:pPr marL="0" lvl="0" indent="227013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5100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Рассмотреть иллюстрации в книгах  и журналах с изображением детей-героев; </a:t>
            </a:r>
          </a:p>
          <a:p>
            <a:pPr marL="0" lvl="0" indent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Просмотр фильмов о детях-героях;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361950" algn="l"/>
              </a:tabLst>
            </a:pP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З</a:t>
            </a: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аучивание стихотворений о детях-героях;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Изготовление альбомов « Герои семьи».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Создание д.игры: «Военные шахматы».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Создание макета: «Землянка солдат»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Принести книги, иллюстрации и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фотографии детей-героев ВОВ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112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детский сад;</a:t>
            </a:r>
          </a:p>
          <a:p>
            <a:pPr marL="0" lvl="0" indent="0" algn="just" eaLnBrk="0" fontAlgn="base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Поиграть с ребенком в военные игры.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7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374482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686800" cy="45259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</a:t>
            </a:r>
          </a:p>
          <a:p>
            <a:pPr algn="ctr">
              <a:spcBef>
                <a:spcPts val="0"/>
              </a:spcBef>
              <a:buNone/>
            </a:pPr>
            <a:endParaRPr lang="ru-RU" sz="3600" b="1" cap="small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Изготовление               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д.игры:</a:t>
            </a:r>
          </a:p>
          <a:p>
            <a:pPr algn="ctr">
              <a:spcBef>
                <a:spcPts val="0"/>
              </a:spcBef>
              <a:buNone/>
            </a:pPr>
            <a:endParaRPr lang="ru-RU" sz="3600" b="1" cap="small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«Военные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шахматы</a:t>
            </a: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lang="ru-RU" sz="3600" b="1" i="1" cap="small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0"/>
            <a:ext cx="8686800" cy="452596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макета: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«Землянка солдата»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IMG_20210427_200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336704" cy="475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33256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452596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1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- основной, организационно-практический</a:t>
            </a:r>
          </a:p>
          <a:p>
            <a:pPr algn="ctr">
              <a:buNone/>
            </a:pPr>
            <a:endParaRPr lang="ru-RU" sz="65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Беседы с детьми о детях-героях;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рассматривание иллюстраций, презентаций;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чтение научной и художественной литературы;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заучивание стихотворений о детях - героях;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составление описательных рассказов, по сюжетным картинкам;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творческие работы детей на тему проекта;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изготовление с детьми и родителями пособий для игр;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подвижные, дидактические игры на тему проекта;</a:t>
            </a:r>
          </a:p>
          <a:p>
            <a:pPr>
              <a:buNone/>
            </a:pP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трудовая и конструктивно-модельная   деятельность.</a:t>
            </a:r>
          </a:p>
          <a:p>
            <a:pPr>
              <a:buFont typeface="Wingdings" pitchFamily="2" charset="2"/>
              <a:buChar char="Ø"/>
            </a:pPr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1200" dirty="0"/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Мероприятия по реализации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проекта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ru-RU" sz="4000" b="1" cap="small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4000" b="1" cap="small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месяц:</a:t>
            </a:r>
            <a:endParaRPr lang="ru-RU" sz="4000" cap="small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13355"/>
            <a:ext cx="8686800" cy="4525963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lnSpc>
                <a:spcPct val="120000"/>
              </a:lnSpc>
              <a:buNone/>
            </a:pPr>
            <a:r>
              <a:rPr lang="ru-RU" sz="3100" dirty="0" smtClean="0">
                <a:solidFill>
                  <a:schemeClr val="tx1"/>
                </a:solidFill>
              </a:rPr>
              <a:t>1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Беседы: «Что ты знаешь о детях-героях?», «Кто они –дети войны, наши ровесники из сороковых годов?» </a:t>
            </a:r>
          </a:p>
          <a:p>
            <a:pPr marL="361950" indent="-361950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Чтение художественной литературы: стихи, рассказы о детях-героях.</a:t>
            </a:r>
          </a:p>
          <a:p>
            <a:pPr marL="514350" indent="-514350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Просмотр фильма: «Дети-герои ВОВ».</a:t>
            </a:r>
          </a:p>
          <a:p>
            <a:pPr marL="361950" indent="-361950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Рассматривание  изображений детей-героев  в      книгах,  журналах и иллюстрациях в книжном уголке.</a:t>
            </a:r>
          </a:p>
          <a:p>
            <a:pPr marL="268288" indent="-268288"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5. Лепка: «Маленький герой войны». </a:t>
            </a:r>
          </a:p>
          <a:p>
            <a:pPr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6. Рассматривание медалей ВОВ.</a:t>
            </a:r>
          </a:p>
          <a:p>
            <a:pPr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7. Конструирование (из бумаги): «Письмо с фронта» </a:t>
            </a:r>
          </a:p>
          <a:p>
            <a:pPr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8. Подвижная игра:  «Самолёты».</a:t>
            </a:r>
            <a:endParaRPr lang="ru-RU" sz="3400" i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Просмотр фильма: «Дети-герои ВОВ»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IMG_20210402_115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688632" cy="4262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8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Рассматривание иллюстраций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дети-герои   ВОВ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19" y="1554163"/>
            <a:ext cx="6042362" cy="452596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2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93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Рассматривание медалей  участника ВОВ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esktop\Новая папка (7)\IMG_20210413_105538_BURS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5174293" cy="3744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131840" cy="4174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7632848" cy="597666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1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</a:p>
          <a:p>
            <a:endParaRPr lang="ru-RU" sz="1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</a:t>
            </a:r>
          </a:p>
          <a:p>
            <a:pPr marL="45720" indent="0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групповой</a:t>
            </a:r>
          </a:p>
          <a:p>
            <a:pPr marL="45720" indent="0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воспитанники подготовительной группы, родители воспитанников, воспитатели групп.</a:t>
            </a:r>
          </a:p>
          <a:p>
            <a:pPr marL="45720" indent="0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</a:t>
            </a:r>
            <a:r>
              <a:rPr lang="ru-RU" sz="1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среднесрочный февраль, март, апрель.</a:t>
            </a:r>
          </a:p>
          <a:p>
            <a:pPr marL="45720" indent="0">
              <a:buNone/>
            </a:pP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обеспечение: </a:t>
            </a:r>
            <a:r>
              <a:rPr lang="ru-RU" sz="1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проекта осуществляется с использованием  возможностей детского сада, на базе групповой комнаты с использованием мультимедийных средств.</a:t>
            </a:r>
          </a:p>
          <a:p>
            <a:pPr marL="45720" indent="0">
              <a:buNone/>
            </a:pPr>
            <a:endParaRPr lang="ru-RU" sz="9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9maya-den-pobedy-zvezda-7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532478" cy="16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7)\IMG_20210413_105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5113537" cy="38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261643" cy="44138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51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838200"/>
          </a:xfrm>
        </p:spPr>
        <p:txBody>
          <a:bodyPr>
            <a:normAutofit fontScale="90000"/>
          </a:bodyPr>
          <a:lstStyle/>
          <a:p>
            <a:pPr>
              <a:tabLst>
                <a:tab pos="6007100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Конструирование: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Письмо  с фронта»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IMG_20210406_114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128459" cy="309634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IMG_20210406_115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88898" cy="321667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0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IMG_20210427_111825_BURS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664501" cy="488600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876800" cy="366395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5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Подвижная игра: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Самолеты»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IMG_20210405_104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8980"/>
            <a:ext cx="4320480" cy="3240360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_20210405_104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104455" cy="3078341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686800" cy="452596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1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2-й  месяц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1. Беседы: «Они защищали  Родину», «Мы запомним их имена».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Повторение стихотворений о детях-героях.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Рассматривание альбома: «Герои семьи»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4. Дидактические игры 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Просмотр  фильмов о детях ВОВ. 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Изготовление альбома: «Маленькие герои большой войны». 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П.игра: «Туннель».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8. Рассказ труженика тыла о ВОВ.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9. Настольная игра: «Военные шашки».</a:t>
            </a:r>
          </a:p>
          <a:p>
            <a:pPr>
              <a:lnSpc>
                <a:spcPct val="120000"/>
              </a:lnSpc>
              <a:buNone/>
            </a:pPr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33256"/>
            <a:ext cx="1332456" cy="8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Рассматривание  альбома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«герои семьи»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C:\Users\User\Desktop\IMG_20210402_111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888432" cy="518457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IMG_20210402_110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323264" cy="249494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IMG_20210402_103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304976" cy="247873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Альбом : </a:t>
            </a:r>
            <a:b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sm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Маленькие герои большой войны»</a:t>
            </a:r>
            <a:endParaRPr lang="ru-RU" sz="3600" dirty="0"/>
          </a:p>
        </p:txBody>
      </p:sp>
      <p:pic>
        <p:nvPicPr>
          <p:cNvPr id="4" name="Picture 2" descr="C:\Users\User\Desktop\Цветыформалента-9-м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33256"/>
            <a:ext cx="1332456" cy="8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IMG_20210406_104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664296" cy="3552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C:\Users\User\Desktop\IMG_20210406_1033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758412" cy="3668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IMG_20210406_111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1825" y="3146969"/>
            <a:ext cx="2988332" cy="3984443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4515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Подвижная игра : « Туннель»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IMG_20210405_105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384376" cy="451250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IMG_20210405_105542_BURS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852428" cy="513657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Цветыформалента-9-ма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152128" cy="76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rmAutofit/>
          </a:bodyPr>
          <a:lstStyle/>
          <a:p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Рассказ труженика тыла о войне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746137" cy="280670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662346" cy="350348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Настольная игра: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« Военные шашки»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Новая папка (3)\IMG_20210323_16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336704" cy="476520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8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55161"/>
            <a:ext cx="1224136" cy="8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2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08912" cy="6264696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9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</a:t>
            </a:r>
            <a:r>
              <a:rPr lang="ru-RU" sz="1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marL="45720" indent="0" algn="ctr">
              <a:buNone/>
            </a:pPr>
            <a:endParaRPr lang="ru-RU" sz="9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 2021 </a:t>
            </a:r>
            <a:r>
              <a:rPr lang="ru-RU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исполняется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76  лет </a:t>
            </a:r>
            <a:r>
              <a:rPr lang="ru-RU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 дня Победы в Великой Отечественной войне 1941-1945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г, </a:t>
            </a:r>
            <a:r>
              <a:rPr lang="ru-RU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позволяет еще раз обратиться к истокам и истории гражданско-патриотического воспитания на примерах истинного мужества, глубокой любви к Родине.</a:t>
            </a:r>
          </a:p>
          <a:p>
            <a:pPr marL="45720" indent="0" algn="just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Война </a:t>
            </a:r>
            <a:r>
              <a:rPr lang="ru-RU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стала биографией целого поколения детей. У каждого ребенка была своя судьба в этой войне. Война искалечила тысячи детских судеб, отняла светлое и радостное детство. Это они в несовершеннолетнем возрасте перенесли все тяготы и ужасы войны немецкие концлагеря, проживание на оккупированных территориях, участие в подполье, партизанских отрядах. Это они трудились наравне со взрослыми, в тылу на фабриках и заводах, на полях колхозов и совхозов, принимали участие в мероприятиях помощи Армии.</a:t>
            </a:r>
          </a:p>
          <a:p>
            <a:pPr marL="45720" indent="0" algn="just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131024" cy="838200"/>
          </a:xfrm>
        </p:spPr>
        <p:txBody>
          <a:bodyPr/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ru-RU" b="1" cap="small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й </a:t>
            </a:r>
            <a:r>
              <a:rPr lang="ru-RU" b="1" cap="small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месяц</a:t>
            </a:r>
            <a:endParaRPr lang="ru-RU" b="1" cap="small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8288" indent="-26828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Беседы: «Могут ли дети быть героями войны?»,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«Как они пережили страшные четыре года, о чем мечтали, какова роль детей и подростков в приближении Дня Победы?»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Дидактическая игра -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«Ордена ВОВ»</a:t>
            </a:r>
          </a:p>
          <a:p>
            <a:pPr marL="457200" indent="-45720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Конструирование из бумаги : «Маленькие герои ВОВ»</a:t>
            </a:r>
          </a:p>
          <a:p>
            <a:pPr marL="457200" indent="-45720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Создание уголка: «Дети-герои войны»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Рассказ детей о подвигах героев  ВОВ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Изготовление макета: «Дети-герои  войны»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Настольная игра: «Военные дни» 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Рисование: «От нас, не видевших войну»</a:t>
            </a:r>
          </a:p>
          <a:p>
            <a:pPr>
              <a:buNone/>
            </a:pPr>
            <a:r>
              <a:rPr lang="ru-RU" sz="2400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55161"/>
            <a:ext cx="1224136" cy="8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Дидактическая игра – </a:t>
            </a:r>
            <a:r>
              <a:rPr lang="ru-RU" sz="4000" b="1" cap="small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Ордена ВОВ»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Новая папка (3)\IMG_20210323_155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528392" cy="4704523"/>
          </a:xfrm>
          <a:prstGeom prst="ellipse">
            <a:avLst/>
          </a:prstGeom>
          <a:ln w="190500" cap="rnd">
            <a:solidFill>
              <a:schemeClr val="accent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IMG_20210406_110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704525" cy="352839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20210409_165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3506725" cy="2624460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0210427_11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48" y="4149080"/>
            <a:ext cx="3192355" cy="2394265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1116632" y="0"/>
            <a:ext cx="8458200" cy="1222375"/>
          </a:xfrm>
        </p:spPr>
        <p:txBody>
          <a:bodyPr/>
          <a:lstStyle/>
          <a:p>
            <a:pPr algn="ctr"/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Конструирование: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«Маленькие герои ВОВ»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User\Desktop\IMG_20210427_1055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483835" cy="3312368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MG_20210409_1654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1068"/>
            <a:ext cx="3384376" cy="253828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828171"/>
            <a:ext cx="1080120" cy="7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7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Уголок: «Дети – герои войны»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IMG-20210429-WA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2952328" cy="584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805264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Pictures\20210512_2043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237626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User\Pictures\20210512_204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268760"/>
            <a:ext cx="2592288" cy="44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08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4860032" cy="838200"/>
          </a:xfrm>
        </p:spPr>
        <p:txBody>
          <a:bodyPr>
            <a:normAutofit fontScale="90000"/>
          </a:bodyPr>
          <a:lstStyle/>
          <a:p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Рассказ детей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о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подвигах героев  ВОВ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IMG_20210318_162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20210318_162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344049" cy="3258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9144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Изготовление   макета 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Дети – герои войны»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IMG_20210405_110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5064"/>
            <a:ext cx="3504389" cy="26282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IMG_20210405_111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682346" cy="3579643"/>
          </a:xfrm>
          <a:prstGeom prst="snip2DiagRect">
            <a:avLst>
              <a:gd name="adj1" fmla="val 1720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User\Desktop\IMG_20210409_170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240360" cy="243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IMG_20210408_122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24336" cy="226825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/>
              <a:t>                     </a:t>
            </a:r>
            <a:r>
              <a:rPr lang="ru-RU" b="1" cap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Настольная игра</a:t>
            </a:r>
            <a:br>
              <a:rPr lang="ru-RU" b="1" cap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none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b="1" cap="small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Войнные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дни»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IMG_20210406_074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User\Desktop\IMG_20210406_072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031348" cy="3023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Рисование </a:t>
            </a:r>
            <a:b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 От нас </a:t>
            </a:r>
            <a:r>
              <a:rPr lang="ru-RU" sz="4000" b="1" cap="small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невидевших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войну»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User\Desktop\IMG_20210406_095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73" y="1340768"/>
            <a:ext cx="2869951" cy="381642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IMG-20210406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024337" cy="403244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G_20210406_095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73016"/>
            <a:ext cx="4032448" cy="302164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IMG-20210406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6861" y="2101198"/>
            <a:ext cx="4248472" cy="373572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IMG_20210406_101932_BURS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44008" cy="34799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заключительный</a:t>
            </a:r>
          </a:p>
          <a:p>
            <a:pPr algn="ctr">
              <a:buNone/>
            </a:pP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агитационных листовок для родителей «Дети-герои ВОВ».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-Выставка детских работ: «От нас, не видевших войны».</a:t>
            </a: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-Оформление результата проекта в виде презентации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публикация в социальной сети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nsportal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4572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дети обязательно должны       знать о    </a:t>
            </a:r>
          </a:p>
          <a:p>
            <a:pPr marL="4572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героическом прошлом Родины.                           </a:t>
            </a:r>
          </a:p>
          <a:p>
            <a:pPr marL="4572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Ведь от того, что будут помнить и ценить дети, зависит то, какой будет наша страна завтра. </a:t>
            </a:r>
          </a:p>
          <a:p>
            <a:pPr marL="4572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детей старшего дошкольного возраста недостаточно знаний о Великой Отечественной войне, о ее защитниках и детях-героях.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Именно по этому сейчас как никогда важно рассказать детям о ещё совсем юных девчонках и мальчишках, детях-героях. Очень важно показать дошкольникам всю их смелость, героизм, любовь к своей Родине  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1496213353_img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780793" cy="20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Стенд детских рисунков: «от нас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не видевших </a:t>
            </a:r>
            <a:r>
              <a:rPr lang="ru-RU" sz="4000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войны»</a:t>
            </a:r>
            <a:endParaRPr lang="ru-RU" sz="4000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" name="Picture 1" descr="C:\Users\User\Pictures\20210512_2045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4968552" cy="467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2" name="Picture 2" descr="C:\Users\User\Pictures\20210512_204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3139176" cy="368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0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User\Desktop\img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6576" cy="68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7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b="1" cap="small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612" y="1613355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96752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Как познакомить    детей с подвигами детей-героев во время войны.</a:t>
            </a:r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s://ds03.infourok.ru/uploads/ex/0e3a/0005da99-24b03c32/im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08920"/>
            <a:ext cx="4824536" cy="3618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22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640871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</a:p>
          <a:p>
            <a:pPr marL="0" indent="0" algn="ctr">
              <a:buNone/>
            </a:pPr>
            <a:endParaRPr lang="ru-RU" sz="1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Содействовать формированию нравственно патриотическому воспитанию детей дошкольного возраста, через ознакомление  их с предками, рассказами о детях-героях.</a:t>
            </a:r>
          </a:p>
          <a:p>
            <a:pPr marL="0" indent="0" algn="just"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Пробудить интерес дошкольников к героям-детям и событиям Великой Отечественной войны.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любознательность, живого интереса к подвигам предков, в частности к подвигам детей-героев.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Повышать уровень духовно-нравственного и патриотического воспитания, социальной и гражданской ответственности дошкольников;</a:t>
            </a:r>
          </a:p>
          <a:p>
            <a:pPr marL="0" indent="0">
              <a:buNone/>
            </a:pPr>
            <a:endParaRPr lang="ru-RU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1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838200"/>
          </a:xfrm>
        </p:spPr>
        <p:txBody>
          <a:bodyPr/>
          <a:lstStyle/>
          <a:p>
            <a:pPr algn="ctr"/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Дети имеют начальное представление об истории родного Отечества,  детях – героях, о военных профессиях, о родах войск, о военной технике.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Расширены представления о ВОВ , рассказывают подвигах детей-героев.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Проявление детьми внимания к  ветеранам, пожилым людям.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Активизировалась коммуникативная функция речи и познавательная деятельность детей.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Обогатился словарь, улучшилась грамматическая сторона речи по данной теме.</a:t>
            </a:r>
          </a:p>
          <a:p>
            <a:endParaRPr lang="ru-RU" dirty="0"/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родителями: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2"/>
            <a:ext cx="7992888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включаемость в проект и заинтересованность проблемой;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помощь воспитателям и детям в подборе и создании различных атрибутов;  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компетентности родителей по вопросам нравственно - патриотического воспитания детей;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активное участие родителей в жизнедеятельности ДОУ.                                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 педагогов.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обогащение собственного опыта и повышение компетентности в вопросах  темы проекта.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964488" cy="43651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>            </a:t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>   </a:t>
            </a: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Свою работу мы начали с  опроса  детей,     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используя модель трёх вопросов:</a:t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small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>                                                        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Хотим знать</a:t>
            </a:r>
            <a:b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2. Мы знаем</a:t>
            </a:r>
            <a: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 Как узнать        </a:t>
            </a:r>
            <a:br>
              <a:rPr lang="ru-RU" sz="31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Цветыформалента-9-м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32435"/>
            <a:ext cx="1224136" cy="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s://avatars.mds.yandex.net/get-zen_doc/3985451/pub_605d858c8ca98126166f0e05_605d930f67422d0b698a1057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5508104" cy="41310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4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6944</TotalTime>
  <Words>914</Words>
  <Application>Microsoft Office PowerPoint</Application>
  <PresentationFormat>Экран (4:3)</PresentationFormat>
  <Paragraphs>174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Муниципальное бюджетное дошкольное                        образовательное  учреждение         Детский сад №  3 «Ласточка»</vt:lpstr>
      <vt:lpstr>Презентация PowerPoint</vt:lpstr>
      <vt:lpstr>Презентация PowerPoint</vt:lpstr>
      <vt:lpstr>Презентация PowerPoint</vt:lpstr>
      <vt:lpstr>                        Проблема</vt:lpstr>
      <vt:lpstr>Презентация PowerPoint</vt:lpstr>
      <vt:lpstr>Ожидаемый результат</vt:lpstr>
      <vt:lpstr>Презентация PowerPoint</vt:lpstr>
      <vt:lpstr>                     Свою работу мы начали с  опроса  детей,                   используя модель трёх вопросов:                                                           1. Хотим знать                                                                 2. Мы знаем                                                                 3. Как узнать                    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реализации  проекта 1- й месяц:</vt:lpstr>
      <vt:lpstr> Просмотр фильма: «Дети-герои ВОВ»</vt:lpstr>
      <vt:lpstr>Рассматривание иллюстраций  дети-герои   ВОВ</vt:lpstr>
      <vt:lpstr>Рассматривание медалей  участника ВОВ</vt:lpstr>
      <vt:lpstr>Презентация PowerPoint</vt:lpstr>
      <vt:lpstr> Конструирование:  «Письмо  с фронта»</vt:lpstr>
      <vt:lpstr> </vt:lpstr>
      <vt:lpstr> Подвижная игра:  « Самолеты»</vt:lpstr>
      <vt:lpstr>Презентация PowerPoint</vt:lpstr>
      <vt:lpstr> Рассматривание  альбома  «герои семьи»</vt:lpstr>
      <vt:lpstr>Презентация PowerPoint</vt:lpstr>
      <vt:lpstr>      Подвижная игра : « Туннель»</vt:lpstr>
      <vt:lpstr>Рассказ труженика тыла о войне</vt:lpstr>
      <vt:lpstr> Настольная игра:  « Военные шашки»</vt:lpstr>
      <vt:lpstr>3- й месяц</vt:lpstr>
      <vt:lpstr>          Дидактическая игра – пазлы  « Ордена ВОВ»</vt:lpstr>
      <vt:lpstr>Конструирование:  «Маленькие герои ВОВ»</vt:lpstr>
      <vt:lpstr> Уголок: «Дети – герои войны»</vt:lpstr>
      <vt:lpstr>     Рассказ детей                    о  подвигах героев  ВОВ</vt:lpstr>
      <vt:lpstr>    Изготовление   макета  « Дети – герои войны»</vt:lpstr>
      <vt:lpstr>                     Настольная игра                      « Войнные дни»</vt:lpstr>
      <vt:lpstr> Рисование  « От нас невидевших войну»</vt:lpstr>
      <vt:lpstr>Презентация PowerPoint</vt:lpstr>
      <vt:lpstr>Презентация PowerPoint</vt:lpstr>
      <vt:lpstr>    Стенд детских рисунков: «от нас не видевших войны»</vt:lpstr>
      <vt:lpstr>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Дети-герои войны</dc:title>
  <dc:creator>User</dc:creator>
  <cp:lastModifiedBy>User</cp:lastModifiedBy>
  <cp:revision>74</cp:revision>
  <dcterms:modified xsi:type="dcterms:W3CDTF">2021-05-22T12:23:36Z</dcterms:modified>
</cp:coreProperties>
</file>